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808CAD-5A62-4C58-A8F5-B56269C7577A}">
  <a:tblStyle styleId="{88808CAD-5A62-4C58-A8F5-B56269C757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eedd9a77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eedd9a77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eedd9a77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eedd9a77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eedd9a77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eedd9a77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eedd9a775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eedd9a775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eedd9a77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eedd9a77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eedd9a775_4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eedd9a775_4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rules would you create to determine whether the code is java or python?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eedd9a775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eedd9a775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rules would you create to determine whether the code is java or python?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eedd9a775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eedd9a775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Nim of Python?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eedd9a775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eedd9a775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eedd9a775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eedd9a775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eedd9a775_4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eedd9a775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eedd9a775_3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eedd9a775_3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eedd9a775_4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eedd9a775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eedd9a775_4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eedd9a775_4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eedd9a775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eedd9a775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eedd9a775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eedd9a775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eedd9a775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eedd9a775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b07a8311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b07a8311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b07a8311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b07a8311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b07a8311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b07a8311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b07a8311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b07a8311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eedd9a775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eedd9a775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eedd9a775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eedd9a775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read this?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b07a8311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b07a8311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b07a8311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b07a8311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b07a8311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b07a8311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eedd9a775_3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eedd9a775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b07a8311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b07a8311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efbae871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efbae871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efbae871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efbae871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b07a8311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b07a8311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b07a8311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b07a8311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b07a8311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b07a8311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eedd9a775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eedd9a775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b07a8311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b07a8311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b07a8311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6b07a8311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b07a8311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b07a8311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b07a8311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b07a8311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b2acb0e8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b2acb0e8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Given a question and a passage from Wikipedia containing the answer, the task is to predict the answer text span in the passage.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shown in Figure 1, in the question answering task, we represent the input question and passage as a single packed sequence, with the question using the A embedding and the passage using the B embedding. We only introduce a start vector S ∈ R H and an end vector E ∈ R H during fine-tuning. The probability of word i being the start of the answer span is computed as a dot product between T i and S followed by a softmax over </a:t>
            </a:r>
            <a:r>
              <a:rPr lang="en"/>
              <a:t>S</a:t>
            </a:r>
            <a:r>
              <a:rPr lang="en"/>
              <a:t>·Ti all of the words in the paragraph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b3528a5b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b3528a5b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b07a8311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b07a8311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b3528a5b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6b3528a5b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b3528a5b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6b3528a5b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b3528a5b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6b3528a5b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eedd9a775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eedd9a775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eedd9a775_3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eedd9a775_3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eedd9a775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eedd9a775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eedd9a775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eedd9a775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6eedd9a775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6eedd9a775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eedd9a775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eedd9a775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efbae871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efbae871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eedd9a775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eedd9a775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read this?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eedd9a77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eedd9a77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eedd9a77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eedd9a77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eedd9a775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eedd9a775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hyperlink" Target="http://www2.humanresourcesonline.net/truth-messy-desk-gallery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gif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Relationship Id="rId4" Type="http://schemas.openxmlformats.org/officeDocument/2006/relationships/image" Target="../media/image10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1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jpg"/><Relationship Id="rId4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wordproject.org/bibles/parallel/d/chinese.htm" TargetMode="External"/><Relationship Id="rId4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hyperlink" Target="http://www2.humanresourcesonline.net/truth-messy-desk-gallery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github.com/PlanTL-SANIDAD/Embeddings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2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jpg"/><Relationship Id="rId4" Type="http://schemas.openxmlformats.org/officeDocument/2006/relationships/image" Target="../media/image33.jpg"/><Relationship Id="rId5" Type="http://schemas.openxmlformats.org/officeDocument/2006/relationships/image" Target="../media/image35.png"/><Relationship Id="rId6" Type="http://schemas.openxmlformats.org/officeDocument/2006/relationships/image" Target="../media/image39.png"/><Relationship Id="rId7" Type="http://schemas.openxmlformats.org/officeDocument/2006/relationships/image" Target="../media/image25.jpg"/><Relationship Id="rId8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temu.bsc.es/" TargetMode="External"/><Relationship Id="rId4" Type="http://schemas.openxmlformats.org/officeDocument/2006/relationships/hyperlink" Target="mailto:antonio.miranda@bsc.e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hyperlink" Target="https://www.wordproject.org/bibles/parallel/d/chinese.ht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wordproject.org/bibles/parallel/d/chinese.htm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Language Processing &amp; HPC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Artificial Intelligence in Life Sciences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70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Antonio Miranda - Text Mining Unit, BSC - antonio.miranda@bsc.es</a:t>
            </a:r>
            <a:endParaRPr b="1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350" y="1246325"/>
            <a:ext cx="4926500" cy="29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409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What we do in NLP</a:t>
            </a: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5686325" y="4278425"/>
            <a:ext cx="31458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hlinkClick r:id="rId4"/>
              </a:rPr>
              <a:t>http://www2.humanresourcesonline.net/truth-messy-desk-gallery/</a:t>
            </a:r>
            <a:endParaRPr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425150" y="2213850"/>
            <a:ext cx="2343300" cy="7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1155CC"/>
                </a:solidFill>
              </a:rPr>
              <a:t>Document indexing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35" name="Google Shape;13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612" y="630412"/>
            <a:ext cx="5198275" cy="388267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409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What we do in NLP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Why Google is not enough</a:t>
            </a:r>
            <a:endParaRPr/>
          </a:p>
        </p:txBody>
      </p:sp>
      <p:sp>
        <p:nvSpPr>
          <p:cNvPr id="143" name="Google Shape;14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75" y="1145663"/>
            <a:ext cx="6267450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6058" y="2851600"/>
            <a:ext cx="2274568" cy="170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Why Google is not enough</a:t>
            </a:r>
            <a:endParaRPr/>
          </a:p>
        </p:txBody>
      </p:sp>
      <p:sp>
        <p:nvSpPr>
          <p:cNvPr id="151" name="Google Shape;15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600" y="1755775"/>
            <a:ext cx="6200775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What NLP used to be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Example use case: is this code Python or Java?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771" y="2335300"/>
            <a:ext cx="4950450" cy="16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What NLP used to be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Example use case: is this code Python or Java?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Which rules would you create to determine whether the code is Java or Python?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771" y="2335300"/>
            <a:ext cx="4950450" cy="16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What NLP used to be</a:t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Characteristics:</a:t>
            </a:r>
            <a:endParaRPr>
              <a:solidFill>
                <a:srgbClr val="000000"/>
              </a:solidFill>
            </a:endParaRPr>
          </a:p>
          <a:p>
            <a:pPr indent="-342900" lvl="0" marL="457200" marR="50800" rtl="0" algn="l">
              <a:spcBef>
                <a:spcPts val="160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b="1" lang="en">
                <a:solidFill>
                  <a:srgbClr val="111111"/>
                </a:solidFill>
                <a:highlight>
                  <a:srgbClr val="FFFFFF"/>
                </a:highlight>
              </a:rPr>
              <a:t>Rule-based</a:t>
            </a:r>
            <a:endParaRPr b="1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42900" lvl="0" marL="457200" marR="508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Focus on </a:t>
            </a:r>
            <a:r>
              <a:rPr b="1" lang="en">
                <a:solidFill>
                  <a:srgbClr val="111111"/>
                </a:solidFill>
                <a:highlight>
                  <a:srgbClr val="FFFFFF"/>
                </a:highlight>
              </a:rPr>
              <a:t>pattern-matching</a:t>
            </a:r>
            <a:endParaRPr b="1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42900" lvl="0" marL="457200" marR="508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May have </a:t>
            </a:r>
            <a:r>
              <a:rPr b="1" lang="en">
                <a:solidFill>
                  <a:srgbClr val="111111"/>
                </a:solidFill>
                <a:highlight>
                  <a:srgbClr val="FFFFFF"/>
                </a:highlight>
              </a:rPr>
              <a:t>high performance in specific use cases</a:t>
            </a: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, but often do not generalize.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150" y="3059374"/>
            <a:ext cx="3897700" cy="13385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" name="Google Shape;177;p28"/>
          <p:cNvSpPr txBox="1"/>
          <p:nvPr/>
        </p:nvSpPr>
        <p:spPr>
          <a:xfrm>
            <a:off x="6670725" y="3457925"/>
            <a:ext cx="20280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Is this Nim of Python?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Can we use all the previous rules?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What NLP is today</a:t>
            </a:r>
            <a:endParaRPr/>
          </a:p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29"/>
          <p:cNvSpPr txBox="1"/>
          <p:nvPr/>
        </p:nvSpPr>
        <p:spPr>
          <a:xfrm>
            <a:off x="570575" y="1206375"/>
            <a:ext cx="23475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Neural networks</a:t>
            </a:r>
            <a:endParaRPr b="1" sz="1800">
              <a:solidFill>
                <a:srgbClr val="0000FF"/>
              </a:solidFill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b="11774" l="45373" r="0" t="39688"/>
          <a:stretch/>
        </p:blipFill>
        <p:spPr>
          <a:xfrm>
            <a:off x="311700" y="1863500"/>
            <a:ext cx="4833751" cy="2208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29"/>
          <p:cNvGrpSpPr/>
          <p:nvPr/>
        </p:nvGrpSpPr>
        <p:grpSpPr>
          <a:xfrm>
            <a:off x="5603800" y="1324650"/>
            <a:ext cx="3002050" cy="2799000"/>
            <a:chOff x="5603800" y="1172250"/>
            <a:chExt cx="3002050" cy="2799000"/>
          </a:xfrm>
        </p:grpSpPr>
        <p:pic>
          <p:nvPicPr>
            <p:cNvPr id="187" name="Google Shape;187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03800" y="1172250"/>
              <a:ext cx="3002050" cy="279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29"/>
            <p:cNvSpPr/>
            <p:nvPr/>
          </p:nvSpPr>
          <p:spPr>
            <a:xfrm>
              <a:off x="7045875" y="2318075"/>
              <a:ext cx="744000" cy="572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activa-tion</a:t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What NLP is today</a:t>
            </a:r>
            <a:endParaRPr/>
          </a:p>
        </p:txBody>
      </p:sp>
      <p:sp>
        <p:nvSpPr>
          <p:cNvPr id="194" name="Google Shape;19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850" y="876375"/>
            <a:ext cx="3191600" cy="36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 rotWithShape="1">
          <a:blip r:embed="rId4">
            <a:alphaModFix/>
          </a:blip>
          <a:srcRect b="11774" l="45373" r="0" t="39688"/>
          <a:stretch/>
        </p:blipFill>
        <p:spPr>
          <a:xfrm>
            <a:off x="311700" y="1863500"/>
            <a:ext cx="4833751" cy="220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0"/>
          <p:cNvSpPr txBox="1"/>
          <p:nvPr/>
        </p:nvSpPr>
        <p:spPr>
          <a:xfrm>
            <a:off x="570575" y="1206375"/>
            <a:ext cx="29034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Neural networks - FFN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What NLP is today</a:t>
            </a:r>
            <a:endParaRPr/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AI: </a:t>
            </a:r>
            <a:r>
              <a:rPr lang="en">
                <a:solidFill>
                  <a:srgbClr val="000000"/>
                </a:solidFill>
              </a:rPr>
              <a:t>Machine Learning and </a:t>
            </a:r>
            <a:r>
              <a:rPr b="1" lang="en">
                <a:solidFill>
                  <a:srgbClr val="000000"/>
                </a:solidFill>
              </a:rPr>
              <a:t>Deep Learning </a:t>
            </a:r>
            <a:r>
              <a:rPr lang="en">
                <a:solidFill>
                  <a:srgbClr val="000000"/>
                </a:solidFill>
              </a:rPr>
              <a:t>algorithms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Work with vectors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Need tons of data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Training may be expensive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Promise more generalization...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4" name="Google Shape;20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4"/>
          <p:cNvSpPr txBox="1"/>
          <p:nvPr>
            <p:ph idx="4294967295" type="subTitle"/>
          </p:nvPr>
        </p:nvSpPr>
        <p:spPr>
          <a:xfrm>
            <a:off x="195900" y="20911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0. Intro to NLP</a:t>
            </a:r>
            <a:endParaRPr sz="2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What NLP is today</a:t>
            </a:r>
            <a:endParaRPr/>
          </a:p>
        </p:txBody>
      </p:sp>
      <p:sp>
        <p:nvSpPr>
          <p:cNvPr id="210" name="Google Shape;21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1. </a:t>
            </a:r>
            <a:r>
              <a:rPr lang="en">
                <a:solidFill>
                  <a:schemeClr val="dk1"/>
                </a:solidFill>
              </a:rPr>
              <a:t>Work with vectors: </a:t>
            </a:r>
            <a:r>
              <a:rPr b="1" lang="en">
                <a:solidFill>
                  <a:schemeClr val="dk1"/>
                </a:solidFill>
              </a:rPr>
              <a:t>words are transformed into vectors </a:t>
            </a:r>
            <a:r>
              <a:rPr lang="en">
                <a:solidFill>
                  <a:schemeClr val="dk1"/>
                </a:solidFill>
              </a:rPr>
              <a:t>through a look-up table (</a:t>
            </a:r>
            <a:r>
              <a:rPr b="1" lang="en">
                <a:solidFill>
                  <a:srgbClr val="1155CC"/>
                </a:solidFill>
              </a:rPr>
              <a:t>word embeddings</a:t>
            </a:r>
            <a:r>
              <a:rPr lang="en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211" name="Google Shape;21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575" y="2060625"/>
            <a:ext cx="3377776" cy="2315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3" name="Google Shape;213;p32"/>
          <p:cNvGraphicFramePr/>
          <p:nvPr/>
        </p:nvGraphicFramePr>
        <p:xfrm>
          <a:off x="696500" y="2237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{88808CAD-5A62-4C58-A8F5-B56269C7577A}</a:tableStyleId>
              </a:tblPr>
              <a:tblGrid>
                <a:gridCol w="790250"/>
                <a:gridCol w="790250"/>
                <a:gridCol w="790250"/>
                <a:gridCol w="790250"/>
                <a:gridCol w="790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X1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X2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...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apple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-0.3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doctor</a:t>
                      </a:r>
                      <a:endParaRPr b="1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.11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injury</a:t>
                      </a:r>
                      <a:endParaRPr b="1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-0.3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dog</a:t>
                      </a:r>
                      <a:endParaRPr b="1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-0.11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-0.3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What NLP is today</a:t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311700" y="1152475"/>
            <a:ext cx="431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2. </a:t>
            </a:r>
            <a:r>
              <a:rPr lang="en">
                <a:solidFill>
                  <a:schemeClr val="dk1"/>
                </a:solidFill>
              </a:rPr>
              <a:t>Need tons of data: </a:t>
            </a:r>
            <a:r>
              <a:rPr b="1" lang="en">
                <a:solidFill>
                  <a:srgbClr val="1155CC"/>
                </a:solidFill>
              </a:rPr>
              <a:t>Need</a:t>
            </a:r>
            <a:r>
              <a:rPr lang="en">
                <a:solidFill>
                  <a:srgbClr val="1155CC"/>
                </a:solidFill>
              </a:rPr>
              <a:t> </a:t>
            </a:r>
            <a:r>
              <a:rPr b="1" lang="en">
                <a:solidFill>
                  <a:srgbClr val="1155CC"/>
                </a:solidFill>
              </a:rPr>
              <a:t>HPC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3. Training may be </a:t>
            </a:r>
            <a:r>
              <a:rPr b="1" lang="en">
                <a:solidFill>
                  <a:schemeClr val="dk1"/>
                </a:solidFill>
              </a:rPr>
              <a:t>VERY</a:t>
            </a:r>
            <a:r>
              <a:rPr lang="en">
                <a:solidFill>
                  <a:schemeClr val="dk1"/>
                </a:solidFill>
              </a:rPr>
              <a:t> expensive (GB of data, thousands of millions of parameters, weeks of computation): </a:t>
            </a:r>
            <a:r>
              <a:rPr b="1" lang="en" sz="1800">
                <a:solidFill>
                  <a:srgbClr val="1155CC"/>
                </a:solidFill>
              </a:rPr>
              <a:t>Need HPC</a:t>
            </a:r>
            <a:endParaRPr b="1" sz="1800">
              <a:solidFill>
                <a:srgbClr val="1155CC"/>
              </a:solidFill>
            </a:endParaRPr>
          </a:p>
        </p:txBody>
      </p:sp>
      <p:sp>
        <p:nvSpPr>
          <p:cNvPr id="220" name="Google Shape;22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/>
          </a:blip>
          <a:srcRect b="0" l="9316" r="10018" t="13711"/>
          <a:stretch/>
        </p:blipFill>
        <p:spPr>
          <a:xfrm>
            <a:off x="4629600" y="1093925"/>
            <a:ext cx="4271250" cy="320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7950" y="3529525"/>
            <a:ext cx="766350" cy="7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325" y="3529525"/>
            <a:ext cx="766350" cy="7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What NLP is today</a:t>
            </a:r>
            <a:endParaRPr/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3. </a:t>
            </a:r>
            <a:r>
              <a:rPr lang="en">
                <a:solidFill>
                  <a:schemeClr val="dk1"/>
                </a:solidFill>
              </a:rPr>
              <a:t>Training may be VERY expensive (lots of data, thousands of millions of parameters) 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Reuse models: </a:t>
            </a:r>
            <a:endParaRPr b="1" sz="1800"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DeepMoji: predict emoji given the text of a tweet.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0" name="Google Shape;23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50" y="2904088"/>
            <a:ext cx="5000625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 txBox="1"/>
          <p:nvPr/>
        </p:nvSpPr>
        <p:spPr>
          <a:xfrm>
            <a:off x="5687150" y="2700675"/>
            <a:ext cx="2861400" cy="19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INPUT: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días sin salir de mi casa grabando #ROSALIA me voy a quedar loco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PREDICTION: </a:t>
            </a:r>
            <a:endParaRPr b="1"/>
          </a:p>
        </p:txBody>
      </p:sp>
      <p:pic>
        <p:nvPicPr>
          <p:cNvPr id="233" name="Google Shape;233;p34"/>
          <p:cNvPicPr preferRelativeResize="0"/>
          <p:nvPr/>
        </p:nvPicPr>
        <p:blipFill rotWithShape="1">
          <a:blip r:embed="rId3">
            <a:alphaModFix/>
          </a:blip>
          <a:srcRect b="21255" l="25529" r="56201" t="55569"/>
          <a:stretch/>
        </p:blipFill>
        <p:spPr>
          <a:xfrm>
            <a:off x="5799700" y="4134400"/>
            <a:ext cx="913600" cy="3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What NLP is today</a:t>
            </a:r>
            <a:endParaRPr/>
          </a:p>
        </p:txBody>
      </p:sp>
      <p:sp>
        <p:nvSpPr>
          <p:cNvPr id="239" name="Google Shape;2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13" y="969150"/>
            <a:ext cx="652957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5"/>
          <p:cNvSpPr txBox="1"/>
          <p:nvPr/>
        </p:nvSpPr>
        <p:spPr>
          <a:xfrm>
            <a:off x="7100100" y="1591175"/>
            <a:ext cx="1732200" cy="26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model “understanding” something deep?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think we can </a:t>
            </a:r>
            <a:r>
              <a:rPr b="1" lang="en"/>
              <a:t>re-use</a:t>
            </a:r>
            <a:r>
              <a:rPr lang="en"/>
              <a:t> the model for anything else? </a:t>
            </a:r>
            <a:r>
              <a:rPr b="1" lang="en"/>
              <a:t>Irony</a:t>
            </a:r>
            <a:r>
              <a:rPr lang="en"/>
              <a:t> detection? </a:t>
            </a:r>
            <a:r>
              <a:rPr b="1" lang="en"/>
              <a:t>Sentiment</a:t>
            </a:r>
            <a:r>
              <a:rPr lang="en"/>
              <a:t> detection?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What NLP is today</a:t>
            </a:r>
            <a:endParaRPr/>
          </a:p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3. </a:t>
            </a:r>
            <a:r>
              <a:rPr lang="en">
                <a:solidFill>
                  <a:schemeClr val="dk1"/>
                </a:solidFill>
              </a:rPr>
              <a:t>Training may be </a:t>
            </a:r>
            <a:r>
              <a:rPr lang="en">
                <a:solidFill>
                  <a:schemeClr val="dk1"/>
                </a:solidFill>
              </a:rPr>
              <a:t>VERY </a:t>
            </a:r>
            <a:r>
              <a:rPr lang="en">
                <a:solidFill>
                  <a:schemeClr val="dk1"/>
                </a:solidFill>
              </a:rPr>
              <a:t>expensive (lots of data, thousands of millions of parameters) 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Reuse models: </a:t>
            </a:r>
            <a:r>
              <a:rPr b="1" lang="en" sz="1800">
                <a:solidFill>
                  <a:srgbClr val="1155CC"/>
                </a:solidFill>
              </a:rPr>
              <a:t>transfer learning</a:t>
            </a:r>
            <a:endParaRPr b="1" sz="1800">
              <a:solidFill>
                <a:srgbClr val="1155CC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Interesting idea: train the algorithm to </a:t>
            </a:r>
            <a:r>
              <a:rPr i="1" lang="en" sz="1800">
                <a:solidFill>
                  <a:schemeClr val="dk1"/>
                </a:solidFill>
              </a:rPr>
              <a:t>“speak”</a:t>
            </a:r>
            <a:r>
              <a:rPr lang="en" sz="1800">
                <a:solidFill>
                  <a:schemeClr val="dk1"/>
                </a:solidFill>
              </a:rPr>
              <a:t>! If it understands how to “speak”, it will understand language! </a:t>
            </a:r>
            <a:endParaRPr sz="1800"/>
          </a:p>
        </p:txBody>
      </p:sp>
      <p:sp>
        <p:nvSpPr>
          <p:cNvPr id="248" name="Google Shape;24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idx="1" type="subTitle"/>
          </p:nvPr>
        </p:nvSpPr>
        <p:spPr>
          <a:xfrm>
            <a:off x="359950" y="2059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AutoNum type="arabicPeriod"/>
            </a:pPr>
            <a:r>
              <a:rPr lang="en">
                <a:solidFill>
                  <a:srgbClr val="000000"/>
                </a:solidFill>
              </a:rPr>
              <a:t>Introduction to language models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4" name="Google Shape;25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</a:t>
            </a:r>
            <a:r>
              <a:rPr lang="en"/>
              <a:t>anguage modeling task</a:t>
            </a:r>
            <a:endParaRPr/>
          </a:p>
        </p:txBody>
      </p:sp>
      <p:sp>
        <p:nvSpPr>
          <p:cNvPr id="260" name="Google Shape;26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Classical NLP task for learning the probability distribution of word sequences in a given language: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P(word1, word2, …, wordN)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Advantages:</a:t>
            </a:r>
            <a:endParaRPr b="1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en">
                <a:solidFill>
                  <a:srgbClr val="000000"/>
                </a:solidFill>
              </a:rPr>
              <a:t>Unsupervised</a:t>
            </a:r>
            <a:r>
              <a:rPr lang="en">
                <a:solidFill>
                  <a:srgbClr val="000000"/>
                </a:solidFill>
              </a:rPr>
              <a:t> task (tons of data available)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Well-known evaluation metrics (</a:t>
            </a:r>
            <a:r>
              <a:rPr lang="en">
                <a:solidFill>
                  <a:srgbClr val="000000"/>
                </a:solidFill>
              </a:rPr>
              <a:t>perplexity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en">
                <a:solidFill>
                  <a:srgbClr val="000000"/>
                </a:solidFill>
              </a:rPr>
              <a:t>Makes sense?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61" name="Google Shape;26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Motivation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Direct app.</a:t>
            </a:r>
            <a:r>
              <a:rPr lang="en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Selecting the most probable sentence:</a:t>
            </a:r>
            <a:endParaRPr sz="1600">
              <a:solidFill>
                <a:srgbClr val="000000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</a:pPr>
            <a:r>
              <a:rPr lang="en" sz="1600">
                <a:solidFill>
                  <a:srgbClr val="000000"/>
                </a:solidFill>
              </a:rPr>
              <a:t>Speech recognition: P(no idea) &gt;&gt;&gt; P (no eye deer)</a:t>
            </a:r>
            <a:endParaRPr i="1" sz="16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</a:pPr>
            <a:r>
              <a:rPr lang="en" sz="1600">
                <a:solidFill>
                  <a:srgbClr val="000000"/>
                </a:solidFill>
              </a:rPr>
              <a:t>Machine translation: P(tall man) &gt;&gt;&gt; P(large man)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</a:rPr>
              <a:t>Predicting the next word:</a:t>
            </a:r>
            <a:endParaRPr sz="1600">
              <a:solidFill>
                <a:srgbClr val="000000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■"/>
            </a:pPr>
            <a:r>
              <a:rPr lang="en" sz="1600">
                <a:solidFill>
                  <a:srgbClr val="000000"/>
                </a:solidFill>
              </a:rPr>
              <a:t>Predictive text: P(next word | word1, word2,...)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I</a:t>
            </a:r>
            <a:r>
              <a:rPr b="1" lang="en">
                <a:solidFill>
                  <a:schemeClr val="dk1"/>
                </a:solidFill>
              </a:rPr>
              <a:t>ndirect app.: </a:t>
            </a:r>
            <a:r>
              <a:rPr b="1" lang="en">
                <a:solidFill>
                  <a:srgbClr val="000000"/>
                </a:solidFill>
              </a:rPr>
              <a:t>transfer learning </a:t>
            </a:r>
            <a:r>
              <a:rPr lang="en">
                <a:solidFill>
                  <a:srgbClr val="000000"/>
                </a:solidFill>
              </a:rPr>
              <a:t>capabilities.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8" name="Google Shape;26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How? Language modeling architectures</a:t>
            </a:r>
            <a:endParaRPr/>
          </a:p>
        </p:txBody>
      </p:sp>
      <p:sp>
        <p:nvSpPr>
          <p:cNvPr id="274" name="Google Shape;27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Statistical language modeling</a:t>
            </a:r>
            <a:endParaRPr sz="12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Neural language modeling:</a:t>
            </a:r>
            <a:endParaRPr sz="14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Recurrent neural networks: LSTMs, GRUs…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Convolutional Neural Networks:</a:t>
            </a:r>
            <a:endParaRPr sz="1200"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b="1" lang="en" sz="2400">
                <a:solidFill>
                  <a:srgbClr val="000000"/>
                </a:solidFill>
              </a:rPr>
              <a:t>Transformers!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75" name="Google Shape;27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025" y="1787000"/>
            <a:ext cx="1972150" cy="265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Transformer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" name="Google Shape;2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174" y="1249625"/>
            <a:ext cx="4620149" cy="30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475" y="1393253"/>
            <a:ext cx="2409450" cy="27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1"/>
          <p:cNvSpPr/>
          <p:nvPr/>
        </p:nvSpPr>
        <p:spPr>
          <a:xfrm>
            <a:off x="2873175" y="2806900"/>
            <a:ext cx="1125000" cy="45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1"/>
          <p:cNvSpPr txBox="1"/>
          <p:nvPr/>
        </p:nvSpPr>
        <p:spPr>
          <a:xfrm>
            <a:off x="2747025" y="1999000"/>
            <a:ext cx="14673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MASSIVE</a:t>
            </a:r>
            <a:r>
              <a:rPr lang="en"/>
              <a:t> FFN stacked with attention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409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What we do in NLP</a:t>
            </a:r>
            <a:endParaRPr/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650" y="124800"/>
            <a:ext cx="3943800" cy="48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712600" y="2160975"/>
            <a:ext cx="2267700" cy="4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Can you read this?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GPT-2 (2019)</a:t>
            </a:r>
            <a:endParaRPr/>
          </a:p>
        </p:txBody>
      </p:sp>
      <p:sp>
        <p:nvSpPr>
          <p:cNvPr id="292" name="Google Shape;29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Parameters: </a:t>
            </a:r>
            <a:r>
              <a:rPr b="1" lang="en">
                <a:solidFill>
                  <a:srgbClr val="000000"/>
                </a:solidFill>
              </a:rPr>
              <a:t>1.5 Billion </a:t>
            </a:r>
            <a:r>
              <a:rPr lang="en">
                <a:solidFill>
                  <a:srgbClr val="000000"/>
                </a:solidFill>
              </a:rPr>
              <a:t>(linear regression has 2...)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Training:</a:t>
            </a:r>
            <a:endParaRPr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b="1" lang="en" sz="1600">
                <a:solidFill>
                  <a:srgbClr val="000000"/>
                </a:solidFill>
              </a:rPr>
              <a:t>8 million web pages</a:t>
            </a:r>
            <a:endParaRPr b="1"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b="1" lang="en" sz="1600">
                <a:solidFill>
                  <a:srgbClr val="000000"/>
                </a:solidFill>
              </a:rPr>
              <a:t>Predict each token given the previous ones</a:t>
            </a:r>
            <a:r>
              <a:rPr lang="en" sz="1600">
                <a:solidFill>
                  <a:srgbClr val="000000"/>
                </a:solidFill>
              </a:rPr>
              <a:t>. Example: “The dog is playing.”</a:t>
            </a:r>
            <a:endParaRPr sz="1600">
              <a:solidFill>
                <a:srgbClr val="000000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</a:pPr>
            <a:r>
              <a:rPr lang="en" sz="1600">
                <a:solidFill>
                  <a:srgbClr val="000000"/>
                </a:solidFill>
              </a:rPr>
              <a:t>Input: “The” -&gt; Predict: “dog”.</a:t>
            </a:r>
            <a:endParaRPr sz="1600">
              <a:solidFill>
                <a:srgbClr val="000000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</a:pPr>
            <a:r>
              <a:rPr lang="en" sz="1600">
                <a:solidFill>
                  <a:srgbClr val="000000"/>
                </a:solidFill>
              </a:rPr>
              <a:t>Input: “The dog” -&gt; Predict “is”.</a:t>
            </a:r>
            <a:endParaRPr sz="1600">
              <a:solidFill>
                <a:srgbClr val="000000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</a:pPr>
            <a:r>
              <a:rPr lang="en" sz="1600">
                <a:solidFill>
                  <a:srgbClr val="000000"/>
                </a:solidFill>
              </a:rPr>
              <a:t>Input: “The dog is” -&gt; Predict “playing”.</a:t>
            </a:r>
            <a:endParaRPr sz="1600">
              <a:solidFill>
                <a:srgbClr val="000000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</a:pPr>
            <a:r>
              <a:rPr lang="en" sz="1600">
                <a:solidFill>
                  <a:srgbClr val="000000"/>
                </a:solidFill>
              </a:rPr>
              <a:t>The same for very large paragraphs (</a:t>
            </a:r>
            <a:r>
              <a:rPr b="1" lang="en" sz="1600">
                <a:solidFill>
                  <a:srgbClr val="000000"/>
                </a:solidFill>
              </a:rPr>
              <a:t>long-range dependencies!</a:t>
            </a:r>
            <a:r>
              <a:rPr lang="en" sz="1600">
                <a:solidFill>
                  <a:srgbClr val="000000"/>
                </a:solidFill>
              </a:rPr>
              <a:t>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3" name="Google Shape;29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100" y="981800"/>
            <a:ext cx="1949925" cy="12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3576" y="445025"/>
            <a:ext cx="87701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48" y="0"/>
            <a:ext cx="79935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 (2018)</a:t>
            </a:r>
            <a:endParaRPr/>
          </a:p>
        </p:txBody>
      </p:sp>
      <p:sp>
        <p:nvSpPr>
          <p:cNvPr id="307" name="Google Shape;30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Parameters: </a:t>
            </a:r>
            <a:r>
              <a:rPr b="1" lang="en">
                <a:solidFill>
                  <a:srgbClr val="000000"/>
                </a:solidFill>
              </a:rPr>
              <a:t>340M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Training:</a:t>
            </a:r>
            <a:endParaRPr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ALL Wikipedia and a book corpus: </a:t>
            </a:r>
            <a:r>
              <a:rPr b="1" lang="en" sz="1600">
                <a:solidFill>
                  <a:srgbClr val="000000"/>
                </a:solidFill>
              </a:rPr>
              <a:t>3.3B words</a:t>
            </a:r>
            <a:r>
              <a:rPr lang="en" sz="1600">
                <a:solidFill>
                  <a:srgbClr val="000000"/>
                </a:solidFill>
              </a:rPr>
              <a:t>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Task 1: </a:t>
            </a:r>
            <a:r>
              <a:rPr b="1" lang="en" sz="1600">
                <a:solidFill>
                  <a:srgbClr val="000000"/>
                </a:solidFill>
                <a:highlight>
                  <a:srgbClr val="FFFFFF"/>
                </a:highlight>
              </a:rPr>
              <a:t>Predicting randomly masked tokens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</a:pPr>
            <a:r>
              <a:rPr lang="en" sz="1600">
                <a:solidFill>
                  <a:srgbClr val="000000"/>
                </a:solidFill>
              </a:rPr>
              <a:t>Input: </a:t>
            </a:r>
            <a:r>
              <a:rPr lang="en" sz="1600">
                <a:solidFill>
                  <a:srgbClr val="000000"/>
                </a:solidFill>
              </a:rPr>
              <a:t>“The </a:t>
            </a:r>
            <a:r>
              <a:rPr b="1" lang="en" sz="1600">
                <a:solidFill>
                  <a:srgbClr val="000000"/>
                </a:solidFill>
              </a:rPr>
              <a:t>[MASK]</a:t>
            </a:r>
            <a:r>
              <a:rPr lang="en" sz="1600">
                <a:solidFill>
                  <a:srgbClr val="000000"/>
                </a:solidFill>
              </a:rPr>
              <a:t> is playing” -&gt; Predict: “The </a:t>
            </a:r>
            <a:r>
              <a:rPr b="1" lang="en" sz="1600">
                <a:solidFill>
                  <a:srgbClr val="000000"/>
                </a:solidFill>
              </a:rPr>
              <a:t>dog</a:t>
            </a:r>
            <a:r>
              <a:rPr lang="en" sz="1600">
                <a:solidFill>
                  <a:srgbClr val="000000"/>
                </a:solidFill>
              </a:rPr>
              <a:t> is playing”</a:t>
            </a:r>
            <a:endParaRPr sz="1600">
              <a:solidFill>
                <a:srgbClr val="000000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</a:pPr>
            <a:r>
              <a:rPr lang="en" sz="1600">
                <a:solidFill>
                  <a:srgbClr val="000000"/>
                </a:solidFill>
              </a:rPr>
              <a:t>Input: “</a:t>
            </a:r>
            <a:r>
              <a:rPr b="1" lang="en" sz="1600">
                <a:solidFill>
                  <a:srgbClr val="000000"/>
                </a:solidFill>
              </a:rPr>
              <a:t>[MASK]</a:t>
            </a:r>
            <a:r>
              <a:rPr lang="en" sz="1600">
                <a:solidFill>
                  <a:srgbClr val="000000"/>
                </a:solidFill>
              </a:rPr>
              <a:t> dog </a:t>
            </a:r>
            <a:r>
              <a:rPr b="1" lang="en" sz="1600">
                <a:solidFill>
                  <a:srgbClr val="000000"/>
                </a:solidFill>
              </a:rPr>
              <a:t>[MASK] </a:t>
            </a:r>
            <a:r>
              <a:rPr lang="en" sz="1600">
                <a:solidFill>
                  <a:srgbClr val="000000"/>
                </a:solidFill>
              </a:rPr>
              <a:t>playing” -&gt; Predict: “</a:t>
            </a:r>
            <a:r>
              <a:rPr b="1" lang="en" sz="1600">
                <a:solidFill>
                  <a:srgbClr val="000000"/>
                </a:solidFill>
              </a:rPr>
              <a:t>The</a:t>
            </a:r>
            <a:r>
              <a:rPr lang="en" sz="1600">
                <a:solidFill>
                  <a:srgbClr val="000000"/>
                </a:solidFill>
              </a:rPr>
              <a:t> dog </a:t>
            </a:r>
            <a:r>
              <a:rPr b="1" lang="en" sz="1600">
                <a:solidFill>
                  <a:srgbClr val="000000"/>
                </a:solidFill>
              </a:rPr>
              <a:t>is</a:t>
            </a:r>
            <a:r>
              <a:rPr lang="en" sz="1600">
                <a:solidFill>
                  <a:srgbClr val="000000"/>
                </a:solidFill>
              </a:rPr>
              <a:t> playing”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Task 2: </a:t>
            </a:r>
            <a:r>
              <a:rPr b="1" lang="en" sz="1600">
                <a:solidFill>
                  <a:srgbClr val="000000"/>
                </a:solidFill>
              </a:rPr>
              <a:t>Next sentence prediction</a:t>
            </a:r>
            <a:r>
              <a:rPr lang="en" sz="1600">
                <a:solidFill>
                  <a:srgbClr val="000000"/>
                </a:solidFill>
              </a:rPr>
              <a:t> (binary classification)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" name="Google Shape;3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675" y="379625"/>
            <a:ext cx="1774650" cy="17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650" y="534575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T5 (2019)</a:t>
            </a:r>
            <a:endParaRPr/>
          </a:p>
        </p:txBody>
      </p:sp>
      <p:sp>
        <p:nvSpPr>
          <p:cNvPr id="316" name="Google Shape;31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7" name="Google Shape;3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7175"/>
            <a:ext cx="8839199" cy="334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9250" y="534575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language models</a:t>
            </a:r>
            <a:endParaRPr/>
          </a:p>
        </p:txBody>
      </p:sp>
      <p:sp>
        <p:nvSpPr>
          <p:cNvPr id="324" name="Google Shape;32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</a:t>
            </a:r>
            <a:r>
              <a:rPr lang="en">
                <a:solidFill>
                  <a:srgbClr val="000000"/>
                </a:solidFill>
              </a:rPr>
              <a:t>ealization 1: The algorithms</a:t>
            </a:r>
            <a:r>
              <a:rPr lang="en">
                <a:solidFill>
                  <a:srgbClr val="000000"/>
                </a:solidFill>
              </a:rPr>
              <a:t> from </a:t>
            </a:r>
            <a:r>
              <a:rPr b="1" lang="en">
                <a:solidFill>
                  <a:srgbClr val="000000"/>
                </a:solidFill>
              </a:rPr>
              <a:t>language modeling task</a:t>
            </a:r>
            <a:r>
              <a:rPr lang="en">
                <a:solidFill>
                  <a:srgbClr val="000000"/>
                </a:solidFill>
              </a:rPr>
              <a:t> can be applied </a:t>
            </a:r>
            <a:r>
              <a:rPr b="1" lang="en">
                <a:solidFill>
                  <a:srgbClr val="000000"/>
                </a:solidFill>
              </a:rPr>
              <a:t>to several NLP tasks</a:t>
            </a:r>
            <a:r>
              <a:rPr lang="en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5" name="Google Shape;32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6" name="Google Shape;3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875" y="2185052"/>
            <a:ext cx="7080248" cy="23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language models</a:t>
            </a:r>
            <a:endParaRPr/>
          </a:p>
        </p:txBody>
      </p:sp>
      <p:sp>
        <p:nvSpPr>
          <p:cNvPr id="332" name="Google Shape;33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Realization 1: The algorithms from </a:t>
            </a:r>
            <a:r>
              <a:rPr b="1" lang="en">
                <a:solidFill>
                  <a:srgbClr val="000000"/>
                </a:solidFill>
              </a:rPr>
              <a:t>language modeling task</a:t>
            </a:r>
            <a:r>
              <a:rPr lang="en">
                <a:solidFill>
                  <a:srgbClr val="000000"/>
                </a:solidFill>
              </a:rPr>
              <a:t> can be applied </a:t>
            </a:r>
            <a:r>
              <a:rPr b="1" lang="en">
                <a:solidFill>
                  <a:srgbClr val="000000"/>
                </a:solidFill>
              </a:rPr>
              <a:t>to several NLP tasks</a:t>
            </a:r>
            <a:r>
              <a:rPr lang="en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3" name="Google Shape;33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" name="Google Shape;3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875" y="2185052"/>
            <a:ext cx="7080248" cy="238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7"/>
          <p:cNvSpPr/>
          <p:nvPr/>
        </p:nvSpPr>
        <p:spPr>
          <a:xfrm>
            <a:off x="904350" y="4241275"/>
            <a:ext cx="73131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language models</a:t>
            </a:r>
            <a:endParaRPr/>
          </a:p>
        </p:txBody>
      </p:sp>
      <p:sp>
        <p:nvSpPr>
          <p:cNvPr id="341" name="Google Shape;341;p48"/>
          <p:cNvSpPr txBox="1"/>
          <p:nvPr>
            <p:ph idx="1" type="body"/>
          </p:nvPr>
        </p:nvSpPr>
        <p:spPr>
          <a:xfrm>
            <a:off x="311700" y="1152475"/>
            <a:ext cx="8520600" cy="13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Realization 2: </a:t>
            </a:r>
            <a:r>
              <a:rPr b="1" lang="en">
                <a:solidFill>
                  <a:srgbClr val="000000"/>
                </a:solidFill>
              </a:rPr>
              <a:t>More data + bigger model = better results. </a:t>
            </a:r>
            <a:endParaRPr b="1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GPT2 &gt;&gt; GPT: 10x more data and parameters.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BERT Large &gt;&gt; BERT Base: 3x more parameters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T5 is the best of all of them: </a:t>
            </a:r>
            <a:r>
              <a:rPr b="1" lang="en">
                <a:solidFill>
                  <a:srgbClr val="000000"/>
                </a:solidFill>
              </a:rPr>
              <a:t>C O L O S S A L</a:t>
            </a:r>
            <a:r>
              <a:rPr lang="en">
                <a:solidFill>
                  <a:srgbClr val="000000"/>
                </a:solidFill>
              </a:rPr>
              <a:t> model: 11 BILLION parameters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42" name="Google Shape;34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48"/>
          <p:cNvSpPr txBox="1"/>
          <p:nvPr/>
        </p:nvSpPr>
        <p:spPr>
          <a:xfrm>
            <a:off x="320150" y="2861200"/>
            <a:ext cx="85206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</a:t>
            </a:r>
            <a:r>
              <a:rPr lang="en" sz="2400"/>
              <a:t>it is often possible to achieve </a:t>
            </a:r>
            <a:r>
              <a:rPr b="1" lang="en" sz="2400"/>
              <a:t>better</a:t>
            </a:r>
            <a:r>
              <a:rPr lang="en" sz="2400"/>
              <a:t> performance simply by training a </a:t>
            </a:r>
            <a:r>
              <a:rPr b="1" lang="en" sz="2400"/>
              <a:t>larger model</a:t>
            </a:r>
            <a:r>
              <a:rPr lang="en" sz="2400"/>
              <a:t> on a </a:t>
            </a:r>
            <a:r>
              <a:rPr b="1" lang="en" sz="2400"/>
              <a:t>larger dataset</a:t>
            </a:r>
            <a:r>
              <a:rPr lang="en" sz="2400"/>
              <a:t>”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Google team</a:t>
            </a:r>
            <a:endParaRPr i="1"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Transformer Space Race (2018-?)</a:t>
            </a:r>
            <a:endParaRPr/>
          </a:p>
        </p:txBody>
      </p:sp>
      <p:sp>
        <p:nvSpPr>
          <p:cNvPr id="349" name="Google Shape;349;p49"/>
          <p:cNvSpPr txBox="1"/>
          <p:nvPr>
            <p:ph idx="1" type="body"/>
          </p:nvPr>
        </p:nvSpPr>
        <p:spPr>
          <a:xfrm>
            <a:off x="311700" y="1152475"/>
            <a:ext cx="8520600" cy="39045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Extreme competition between big AI players for building large Transformer language models. Massive models. </a:t>
            </a:r>
            <a:r>
              <a:rPr i="1" lang="en">
                <a:solidFill>
                  <a:srgbClr val="000000"/>
                </a:solidFill>
              </a:rPr>
              <a:t>Massive </a:t>
            </a:r>
            <a:r>
              <a:rPr lang="en">
                <a:solidFill>
                  <a:srgbClr val="000000"/>
                </a:solidFill>
              </a:rPr>
              <a:t>as in </a:t>
            </a:r>
            <a:r>
              <a:rPr b="1" lang="en">
                <a:solidFill>
                  <a:srgbClr val="000000"/>
                </a:solidFill>
              </a:rPr>
              <a:t>M A S S I V E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Models:</a:t>
            </a:r>
            <a:endParaRPr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Based on BERT:</a:t>
            </a:r>
            <a:endParaRPr sz="1600">
              <a:solidFill>
                <a:srgbClr val="000000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Generic improvements: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RoBERTa for “Robustly Optimized </a:t>
            </a:r>
            <a:r>
              <a:rPr b="1" lang="en" sz="1600">
                <a:solidFill>
                  <a:srgbClr val="000000"/>
                </a:solidFill>
                <a:highlight>
                  <a:srgbClr val="FFFFFF"/>
                </a:highlight>
              </a:rPr>
              <a:t>BERT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approach”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DilBERT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...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Language specific improvements: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CamemBERT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...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UMLFiT: Universal Language Model Fine-tuning for Text Classification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...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350" name="Google Shape;35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sum up: Contextual embeddings</a:t>
            </a:r>
            <a:endParaRPr/>
          </a:p>
        </p:txBody>
      </p:sp>
      <p:sp>
        <p:nvSpPr>
          <p:cNvPr id="356" name="Google Shape;356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1" lang="en">
                <a:solidFill>
                  <a:srgbClr val="000000"/>
                </a:solidFill>
              </a:rPr>
              <a:t>Vanilla</a:t>
            </a:r>
            <a:r>
              <a:rPr lang="en">
                <a:solidFill>
                  <a:srgbClr val="000000"/>
                </a:solidFill>
              </a:rPr>
              <a:t> word embeddings do not take into account the context.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Contextual embeddings (transformer models) </a:t>
            </a:r>
            <a:r>
              <a:rPr i="1" lang="en">
                <a:solidFill>
                  <a:srgbClr val="000000"/>
                </a:solidFill>
              </a:rPr>
              <a:t>do </a:t>
            </a:r>
            <a:r>
              <a:rPr lang="en">
                <a:solidFill>
                  <a:srgbClr val="000000"/>
                </a:solidFill>
              </a:rPr>
              <a:t>(obviously :) )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“Language models are the new embeddings”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357" name="Google Shape;35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8" name="Google Shape;3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912" y="1604575"/>
            <a:ext cx="1900174" cy="130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1"/>
          <p:cNvSpPr txBox="1"/>
          <p:nvPr>
            <p:ph idx="1" type="subTitle"/>
          </p:nvPr>
        </p:nvSpPr>
        <p:spPr>
          <a:xfrm>
            <a:off x="311700" y="2062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2. How to use transformer models?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4" name="Google Shape;36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5618775" y="4515725"/>
            <a:ext cx="296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hlinkClick r:id="rId3"/>
              </a:rPr>
              <a:t>https://www.wordproject.org/bibles/parallel/d/chinese.htm</a:t>
            </a:r>
            <a:endParaRPr sz="80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1725" y="921775"/>
            <a:ext cx="5813700" cy="36384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409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What we do in NLP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712600" y="2160975"/>
            <a:ext cx="2267700" cy="4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Can you read this?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Transformer language models</a:t>
            </a:r>
            <a:endParaRPr/>
          </a:p>
        </p:txBody>
      </p:sp>
      <p:sp>
        <p:nvSpPr>
          <p:cNvPr id="370" name="Google Shape;370;p52"/>
          <p:cNvSpPr txBox="1"/>
          <p:nvPr>
            <p:ph idx="1" type="body"/>
          </p:nvPr>
        </p:nvSpPr>
        <p:spPr>
          <a:xfrm>
            <a:off x="3278100" y="1700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 </a:t>
            </a:r>
            <a:r>
              <a:rPr lang="en">
                <a:solidFill>
                  <a:srgbClr val="000000"/>
                </a:solidFill>
              </a:rPr>
              <a:t>Train from scratch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Transfer learning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71" name="Google Shape;371;p52"/>
          <p:cNvCxnSpPr/>
          <p:nvPr/>
        </p:nvCxnSpPr>
        <p:spPr>
          <a:xfrm flipH="1" rot="10800000">
            <a:off x="3153550" y="1958650"/>
            <a:ext cx="1122900" cy="65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52"/>
          <p:cNvCxnSpPr/>
          <p:nvPr/>
        </p:nvCxnSpPr>
        <p:spPr>
          <a:xfrm>
            <a:off x="3167425" y="2644925"/>
            <a:ext cx="1005300" cy="807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52"/>
          <p:cNvSpPr txBox="1"/>
          <p:nvPr/>
        </p:nvSpPr>
        <p:spPr>
          <a:xfrm>
            <a:off x="1053200" y="2398400"/>
            <a:ext cx="19200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Options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from scratch</a:t>
            </a:r>
            <a:endParaRPr/>
          </a:p>
        </p:txBody>
      </p:sp>
      <p:sp>
        <p:nvSpPr>
          <p:cNvPr id="380" name="Google Shape;380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Pick up a given </a:t>
            </a:r>
            <a:r>
              <a:rPr b="1" lang="en">
                <a:solidFill>
                  <a:srgbClr val="000000"/>
                </a:solidFill>
              </a:rPr>
              <a:t>architecture</a:t>
            </a:r>
            <a:r>
              <a:rPr lang="en">
                <a:solidFill>
                  <a:srgbClr val="000000"/>
                </a:solidFill>
              </a:rPr>
              <a:t> (eg. BERT)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Alternatively, modify the architecture (very hot research area)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">
                <a:solidFill>
                  <a:srgbClr val="000000"/>
                </a:solidFill>
              </a:rPr>
              <a:t>Preprocess your data</a:t>
            </a:r>
            <a:r>
              <a:rPr lang="en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Cleaning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Recommended to split words into </a:t>
            </a:r>
            <a:r>
              <a:rPr lang="en" sz="1800">
                <a:solidFill>
                  <a:srgbClr val="000000"/>
                </a:solidFill>
              </a:rPr>
              <a:t>subwords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" sz="1800">
                <a:solidFill>
                  <a:srgbClr val="000000"/>
                </a:solidFill>
              </a:rPr>
              <a:t>Fit</a:t>
            </a:r>
            <a:r>
              <a:rPr lang="en" sz="1800">
                <a:solidFill>
                  <a:srgbClr val="000000"/>
                </a:solidFill>
              </a:rPr>
              <a:t> the model with your data.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">
                <a:solidFill>
                  <a:srgbClr val="000000"/>
                </a:solidFill>
              </a:rPr>
              <a:t>Profit</a:t>
            </a:r>
            <a:r>
              <a:rPr lang="en">
                <a:solidFill>
                  <a:srgbClr val="000000"/>
                </a:solidFill>
              </a:rPr>
              <a:t>!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81" name="Google Shape;38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from scratch</a:t>
            </a:r>
            <a:endParaRPr/>
          </a:p>
        </p:txBody>
      </p:sp>
      <p:sp>
        <p:nvSpPr>
          <p:cNvPr id="387" name="Google Shape;387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</a:t>
            </a:r>
            <a:r>
              <a:rPr lang="en">
                <a:solidFill>
                  <a:srgbClr val="000000"/>
                </a:solidFill>
              </a:rPr>
              <a:t> are building a </a:t>
            </a:r>
            <a:r>
              <a:rPr b="1" lang="en">
                <a:solidFill>
                  <a:srgbClr val="000000"/>
                </a:solidFill>
              </a:rPr>
              <a:t>resource other people can benefit from</a:t>
            </a:r>
            <a:r>
              <a:rPr lang="en">
                <a:solidFill>
                  <a:srgbClr val="000000"/>
                </a:solidFill>
              </a:rPr>
              <a:t>!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But: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b="1" lang="en" sz="1800">
                <a:solidFill>
                  <a:srgbClr val="000000"/>
                </a:solidFill>
              </a:rPr>
              <a:t>Computationally expensive</a:t>
            </a:r>
            <a:endParaRPr b="1"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The </a:t>
            </a:r>
            <a:r>
              <a:rPr b="1" lang="en" sz="1800">
                <a:solidFill>
                  <a:srgbClr val="000000"/>
                </a:solidFill>
              </a:rPr>
              <a:t>corpus </a:t>
            </a:r>
            <a:r>
              <a:rPr lang="en" sz="1800">
                <a:solidFill>
                  <a:srgbClr val="000000"/>
                </a:solidFill>
              </a:rPr>
              <a:t>should</a:t>
            </a:r>
            <a:r>
              <a:rPr b="1" lang="en" sz="1800">
                <a:solidFill>
                  <a:srgbClr val="000000"/>
                </a:solidFill>
              </a:rPr>
              <a:t> </a:t>
            </a:r>
            <a:r>
              <a:rPr lang="en" sz="1800">
                <a:solidFill>
                  <a:srgbClr val="000000"/>
                </a:solidFill>
              </a:rPr>
              <a:t>be</a:t>
            </a:r>
            <a:r>
              <a:rPr b="1" lang="en" sz="1800">
                <a:solidFill>
                  <a:srgbClr val="000000"/>
                </a:solidFill>
              </a:rPr>
              <a:t> </a:t>
            </a:r>
            <a:r>
              <a:rPr b="1" i="1" lang="en" sz="1800">
                <a:solidFill>
                  <a:srgbClr val="000000"/>
                </a:solidFill>
              </a:rPr>
              <a:t>huge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388" name="Google Shape;38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  <p:sp>
        <p:nvSpPr>
          <p:cNvPr id="394" name="Google Shape;394;p55"/>
          <p:cNvSpPr txBox="1"/>
          <p:nvPr>
            <p:ph idx="1" type="body"/>
          </p:nvPr>
        </p:nvSpPr>
        <p:spPr>
          <a:xfrm>
            <a:off x="369500" y="1878825"/>
            <a:ext cx="4972200" cy="26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2.    </a:t>
            </a:r>
            <a:r>
              <a:rPr lang="en">
                <a:solidFill>
                  <a:srgbClr val="000000"/>
                </a:solidFill>
              </a:rPr>
              <a:t>Preprocess your data...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3.    Use it with your small data! Options:</a:t>
            </a:r>
            <a:endParaRPr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lphaLcPeriod"/>
            </a:pPr>
            <a:r>
              <a:rPr lang="en" sz="1600">
                <a:solidFill>
                  <a:srgbClr val="000000"/>
                </a:solidFill>
              </a:rPr>
              <a:t>Weight freezing: Add your own layers on the top!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lphaLcPeriod"/>
            </a:pPr>
            <a:r>
              <a:rPr lang="en" sz="1600">
                <a:solidFill>
                  <a:srgbClr val="000000"/>
                </a:solidFill>
              </a:rPr>
              <a:t>Fine tuning with your data + add your own layers!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lphaLcPeriod"/>
            </a:pPr>
            <a:r>
              <a:rPr lang="en" sz="1600">
                <a:solidFill>
                  <a:srgbClr val="000000"/>
                </a:solidFill>
              </a:rPr>
              <a:t>Zero shot?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95" name="Google Shape;39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6" name="Google Shape;3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5950" y="2141675"/>
            <a:ext cx="2312700" cy="2383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Google Shape;397;p55"/>
          <p:cNvCxnSpPr/>
          <p:nvPr/>
        </p:nvCxnSpPr>
        <p:spPr>
          <a:xfrm flipH="1">
            <a:off x="6283100" y="3175600"/>
            <a:ext cx="8700" cy="1303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55"/>
          <p:cNvSpPr txBox="1"/>
          <p:nvPr/>
        </p:nvSpPr>
        <p:spPr>
          <a:xfrm>
            <a:off x="5622950" y="3618725"/>
            <a:ext cx="7050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</a:t>
            </a:r>
            <a:endParaRPr/>
          </a:p>
        </p:txBody>
      </p:sp>
      <p:sp>
        <p:nvSpPr>
          <p:cNvPr id="399" name="Google Shape;399;p55"/>
          <p:cNvSpPr txBox="1"/>
          <p:nvPr>
            <p:ph idx="1" type="body"/>
          </p:nvPr>
        </p:nvSpPr>
        <p:spPr>
          <a:xfrm>
            <a:off x="369500" y="1093925"/>
            <a:ext cx="6227400" cy="9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Pick up a </a:t>
            </a:r>
            <a:r>
              <a:rPr b="1" lang="en">
                <a:solidFill>
                  <a:srgbClr val="000000"/>
                </a:solidFill>
              </a:rPr>
              <a:t>pre-trained</a:t>
            </a:r>
            <a:r>
              <a:rPr lang="en">
                <a:solidFill>
                  <a:srgbClr val="000000"/>
                </a:solidFill>
              </a:rPr>
              <a:t> model (eg. BERT already trained by Google)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0" name="Google Shape;400;p55"/>
          <p:cNvSpPr txBox="1"/>
          <p:nvPr/>
        </p:nvSpPr>
        <p:spPr>
          <a:xfrm>
            <a:off x="5433100" y="2463175"/>
            <a:ext cx="8586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Classification layer</a:t>
            </a:r>
            <a:endParaRPr sz="1200"/>
          </a:p>
        </p:txBody>
      </p:sp>
      <p:cxnSp>
        <p:nvCxnSpPr>
          <p:cNvPr id="401" name="Google Shape;401;p55"/>
          <p:cNvCxnSpPr/>
          <p:nvPr/>
        </p:nvCxnSpPr>
        <p:spPr>
          <a:xfrm>
            <a:off x="6291700" y="2623525"/>
            <a:ext cx="2700" cy="319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ow to do transfer learning? BERT example</a:t>
            </a:r>
            <a:endParaRPr/>
          </a:p>
        </p:txBody>
      </p:sp>
      <p:sp>
        <p:nvSpPr>
          <p:cNvPr id="407" name="Google Shape;40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8" name="Google Shape;408;p56"/>
          <p:cNvPicPr preferRelativeResize="0"/>
          <p:nvPr/>
        </p:nvPicPr>
        <p:blipFill rotWithShape="1">
          <a:blip r:embed="rId3">
            <a:alphaModFix/>
          </a:blip>
          <a:srcRect b="-4340" l="0" r="0" t="0"/>
          <a:stretch/>
        </p:blipFill>
        <p:spPr>
          <a:xfrm>
            <a:off x="2509025" y="1121875"/>
            <a:ext cx="4125949" cy="406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libraries</a:t>
            </a:r>
            <a:endParaRPr/>
          </a:p>
        </p:txBody>
      </p:sp>
      <p:sp>
        <p:nvSpPr>
          <p:cNvPr id="414" name="Google Shape;414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Facebook’s Fairseq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Huggingface’s 🤗 Transformers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FastAI/UMLFiT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5" name="Google Shape;41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8"/>
          <p:cNvSpPr txBox="1"/>
          <p:nvPr>
            <p:ph idx="1" type="subTitle"/>
          </p:nvPr>
        </p:nvSpPr>
        <p:spPr>
          <a:xfrm>
            <a:off x="311700" y="20228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3. Future work at BSC?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1" name="Google Shape;42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Low-hanging fruit?</a:t>
            </a:r>
            <a:endParaRPr/>
          </a:p>
        </p:txBody>
      </p:sp>
      <p:sp>
        <p:nvSpPr>
          <p:cNvPr id="427" name="Google Shape;427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Steps to get published: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Pick an NLP task of your choice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Apply transfer learning from BERT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Easily improve SOTA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Profit!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But: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Is it that easy?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What is our competitive advantage?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8" name="Google Shape;42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BSC the right place to do more?</a:t>
            </a:r>
            <a:endParaRPr/>
          </a:p>
        </p:txBody>
      </p:sp>
      <p:sp>
        <p:nvSpPr>
          <p:cNvPr id="434" name="Google Shape;434;p60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High Performance Computing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Data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Mission to build resources for other researchers or institutions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5" name="Google Shape;43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ideas</a:t>
            </a:r>
            <a:endParaRPr/>
          </a:p>
        </p:txBody>
      </p:sp>
      <p:sp>
        <p:nvSpPr>
          <p:cNvPr id="441" name="Google Shape;441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Build a </a:t>
            </a:r>
            <a:r>
              <a:rPr b="1" lang="en">
                <a:solidFill>
                  <a:srgbClr val="000000"/>
                </a:solidFill>
              </a:rPr>
              <a:t>Spanish</a:t>
            </a:r>
            <a:r>
              <a:rPr lang="en">
                <a:solidFill>
                  <a:srgbClr val="000000"/>
                </a:solidFill>
              </a:rPr>
              <a:t> (Catalan, Basque…?) language model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Build a </a:t>
            </a:r>
            <a:r>
              <a:rPr b="1" lang="en">
                <a:solidFill>
                  <a:srgbClr val="000000"/>
                </a:solidFill>
              </a:rPr>
              <a:t>domain-specific</a:t>
            </a:r>
            <a:r>
              <a:rPr lang="en">
                <a:solidFill>
                  <a:srgbClr val="000000"/>
                </a:solidFill>
              </a:rPr>
              <a:t> language model (medical/bio)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Investigate</a:t>
            </a:r>
            <a:r>
              <a:rPr lang="en">
                <a:solidFill>
                  <a:srgbClr val="000000"/>
                </a:solidFill>
              </a:rPr>
              <a:t> approaches for </a:t>
            </a:r>
            <a:r>
              <a:rPr lang="en">
                <a:solidFill>
                  <a:srgbClr val="000000"/>
                </a:solidFill>
              </a:rPr>
              <a:t>domain adaptation for language models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Conduct research to </a:t>
            </a:r>
            <a:r>
              <a:rPr b="1" lang="en">
                <a:solidFill>
                  <a:srgbClr val="000000"/>
                </a:solidFill>
              </a:rPr>
              <a:t>improve</a:t>
            </a:r>
            <a:r>
              <a:rPr lang="en">
                <a:solidFill>
                  <a:srgbClr val="000000"/>
                </a:solidFill>
              </a:rPr>
              <a:t> compute and data </a:t>
            </a:r>
            <a:r>
              <a:rPr b="1" lang="en">
                <a:solidFill>
                  <a:srgbClr val="000000"/>
                </a:solidFill>
              </a:rPr>
              <a:t>efficiency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2" name="Google Shape;44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3" name="Google Shape;443;p61"/>
          <p:cNvPicPr preferRelativeResize="0"/>
          <p:nvPr/>
        </p:nvPicPr>
        <p:blipFill rotWithShape="1">
          <a:blip r:embed="rId3">
            <a:alphaModFix/>
          </a:blip>
          <a:srcRect b="13405" l="0" r="0" t="60158"/>
          <a:stretch/>
        </p:blipFill>
        <p:spPr>
          <a:xfrm>
            <a:off x="6562200" y="1084925"/>
            <a:ext cx="2166850" cy="48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1"/>
          <p:cNvPicPr preferRelativeResize="0"/>
          <p:nvPr/>
        </p:nvPicPr>
        <p:blipFill rotWithShape="1">
          <a:blip r:embed="rId3">
            <a:alphaModFix/>
          </a:blip>
          <a:srcRect b="13405" l="0" r="0" t="60158"/>
          <a:stretch/>
        </p:blipFill>
        <p:spPr>
          <a:xfrm>
            <a:off x="6482075" y="1912825"/>
            <a:ext cx="2166850" cy="48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1"/>
          <p:cNvPicPr preferRelativeResize="0"/>
          <p:nvPr/>
        </p:nvPicPr>
        <p:blipFill rotWithShape="1">
          <a:blip r:embed="rId3">
            <a:alphaModFix/>
          </a:blip>
          <a:srcRect b="13405" l="7458" r="0" t="60158"/>
          <a:stretch/>
        </p:blipFill>
        <p:spPr>
          <a:xfrm>
            <a:off x="7097225" y="3566000"/>
            <a:ext cx="2005248" cy="48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350" y="1246325"/>
            <a:ext cx="4926500" cy="29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5686325" y="4278425"/>
            <a:ext cx="31458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hlinkClick r:id="rId4"/>
              </a:rPr>
              <a:t>http://www2.humanresourcesonline.net/truth-messy-desk-gallery/</a:t>
            </a:r>
            <a:endParaRPr sz="800"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409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What we do in NLP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705025" y="2186550"/>
            <a:ext cx="2169300" cy="7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Can you find anything here?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2"/>
          <p:cNvSpPr txBox="1"/>
          <p:nvPr>
            <p:ph type="title"/>
          </p:nvPr>
        </p:nvSpPr>
        <p:spPr>
          <a:xfrm>
            <a:off x="311700" y="1863575"/>
            <a:ext cx="85206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5. Why is this presentation subtitled “Artificial Intelligence in Life Sciences”?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3"/>
          <p:cNvSpPr txBox="1"/>
          <p:nvPr>
            <p:ph idx="1" type="body"/>
          </p:nvPr>
        </p:nvSpPr>
        <p:spPr>
          <a:xfrm>
            <a:off x="311700" y="1194200"/>
            <a:ext cx="8520600" cy="3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1. </a:t>
            </a:r>
            <a:r>
              <a:rPr lang="en">
                <a:solidFill>
                  <a:srgbClr val="000000"/>
                </a:solidFill>
              </a:rPr>
              <a:t>Clinical word embeddings</a:t>
            </a:r>
            <a:r>
              <a:rPr lang="en" sz="1400">
                <a:solidFill>
                  <a:srgbClr val="000000"/>
                </a:solidFill>
              </a:rPr>
              <a:t> (</a:t>
            </a:r>
            <a:r>
              <a:rPr lang="en" sz="14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github.com/PlanTL-SANIDAD/Embeddings</a:t>
            </a:r>
            <a:r>
              <a:rPr lang="en" sz="1400">
                <a:solidFill>
                  <a:srgbClr val="000000"/>
                </a:solidFill>
              </a:rPr>
              <a:t>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2. Clinical entity extractors: PharmaCoNER Tagger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</a:t>
            </a:r>
            <a:r>
              <a:rPr lang="en" sz="1400">
                <a:solidFill>
                  <a:srgbClr val="000000"/>
                </a:solidFill>
              </a:rPr>
              <a:t>(</a:t>
            </a:r>
            <a:r>
              <a:rPr lang="en" sz="1400" u="sng">
                <a:solidFill>
                  <a:srgbClr val="000000"/>
                </a:solidFill>
              </a:rPr>
              <a:t>http://temu.bsc.es/pharmaconer/</a:t>
            </a:r>
            <a:r>
              <a:rPr lang="en" sz="1400">
                <a:solidFill>
                  <a:srgbClr val="000000"/>
                </a:solidFill>
              </a:rPr>
              <a:t>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57" name="Google Shape;45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8" name="Google Shape;45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93400"/>
            <a:ext cx="6728051" cy="6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6925" y="1977925"/>
            <a:ext cx="1325525" cy="253842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3"/>
          <p:cNvSpPr txBox="1"/>
          <p:nvPr>
            <p:ph idx="1" type="body"/>
          </p:nvPr>
        </p:nvSpPr>
        <p:spPr>
          <a:xfrm>
            <a:off x="311700" y="506600"/>
            <a:ext cx="8520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At TeMU we do...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4"/>
          <p:cNvSpPr txBox="1"/>
          <p:nvPr>
            <p:ph idx="1" type="body"/>
          </p:nvPr>
        </p:nvSpPr>
        <p:spPr>
          <a:xfrm>
            <a:off x="311700" y="1213400"/>
            <a:ext cx="8520600" cy="3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3. Medical Translator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6" name="Google Shape;466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ttps://lh5.googleusercontent.com/nz4QMOdQzwS-6h54eNR_1WezBtNkTdH9Ui1L4ZYlZkfXX7jkMELZUXU3_mrK_kFlx5huvEXtGgXnKM242A80l1ncvIWbaMSOpZZHRZaPoVzdgYNOrv-tLcTEe29fIYJK" id="467" name="Google Shape;467;p64"/>
          <p:cNvPicPr preferRelativeResize="0"/>
          <p:nvPr/>
        </p:nvPicPr>
        <p:blipFill rotWithShape="1">
          <a:blip r:embed="rId3">
            <a:alphaModFix/>
          </a:blip>
          <a:srcRect b="32102" l="0" r="0" t="0"/>
          <a:stretch/>
        </p:blipFill>
        <p:spPr>
          <a:xfrm>
            <a:off x="1314963" y="1912173"/>
            <a:ext cx="6514075" cy="2523274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4"/>
          <p:cNvSpPr txBox="1"/>
          <p:nvPr>
            <p:ph idx="1" type="body"/>
          </p:nvPr>
        </p:nvSpPr>
        <p:spPr>
          <a:xfrm>
            <a:off x="311700" y="506600"/>
            <a:ext cx="8520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At TeMU we do...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5"/>
          <p:cNvSpPr txBox="1"/>
          <p:nvPr>
            <p:ph idx="1" type="body"/>
          </p:nvPr>
        </p:nvSpPr>
        <p:spPr>
          <a:xfrm>
            <a:off x="311700" y="1242449"/>
            <a:ext cx="8520600" cy="3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4</a:t>
            </a:r>
            <a:r>
              <a:rPr lang="en">
                <a:solidFill>
                  <a:srgbClr val="000000"/>
                </a:solidFill>
              </a:rPr>
              <a:t>. Drug-drug interactions detector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74" name="Google Shape;474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5" name="Google Shape;47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525" y="1669725"/>
            <a:ext cx="4450950" cy="10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5162" y="2767175"/>
            <a:ext cx="4933675" cy="228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5"/>
          <p:cNvSpPr txBox="1"/>
          <p:nvPr>
            <p:ph idx="1" type="body"/>
          </p:nvPr>
        </p:nvSpPr>
        <p:spPr>
          <a:xfrm>
            <a:off x="311700" y="506600"/>
            <a:ext cx="8520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At TeMU we do...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6"/>
          <p:cNvSpPr txBox="1"/>
          <p:nvPr>
            <p:ph idx="1" type="body"/>
          </p:nvPr>
        </p:nvSpPr>
        <p:spPr>
          <a:xfrm>
            <a:off x="311700" y="1213500"/>
            <a:ext cx="8520600" cy="33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5</a:t>
            </a:r>
            <a:r>
              <a:rPr lang="en">
                <a:solidFill>
                  <a:srgbClr val="000000"/>
                </a:solidFill>
              </a:rPr>
              <a:t>. ONGOING: Clinical BERT, Catalan BERT...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6. And many more! Ictusnet, meddocan, codiesp...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83" name="Google Shape;48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84" name="Google Shape;484;p66"/>
          <p:cNvGraphicFramePr/>
          <p:nvPr/>
        </p:nvGraphicFramePr>
        <p:xfrm>
          <a:off x="854825" y="25051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{88808CAD-5A62-4C58-A8F5-B56269C7577A}</a:tableStyleId>
              </a:tblPr>
              <a:tblGrid>
                <a:gridCol w="1998550"/>
                <a:gridCol w="2886475"/>
                <a:gridCol w="2809900"/>
              </a:tblGrid>
              <a:tr h="61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Ictusnet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Ictus report information extraction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1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Meddocan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Clinical text anonymization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http://temu.bsc.es/meddocan/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Codiesp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Clinical text indexing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http://temu.bsc.es/codiesp/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85" name="Google Shape;48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625" y="3741825"/>
            <a:ext cx="447039" cy="5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4050" y="3152215"/>
            <a:ext cx="730200" cy="53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7" name="Google Shape;487;p66"/>
          <p:cNvGrpSpPr/>
          <p:nvPr/>
        </p:nvGrpSpPr>
        <p:grpSpPr>
          <a:xfrm>
            <a:off x="6010725" y="506612"/>
            <a:ext cx="856600" cy="1352650"/>
            <a:chOff x="6161475" y="1061900"/>
            <a:chExt cx="856600" cy="1352650"/>
          </a:xfrm>
        </p:grpSpPr>
        <p:pic>
          <p:nvPicPr>
            <p:cNvPr id="488" name="Google Shape;488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61475" y="1168575"/>
              <a:ext cx="856600" cy="1245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6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6453539" y="1061900"/>
              <a:ext cx="272451" cy="306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0" name="Google Shape;490;p66"/>
          <p:cNvSpPr txBox="1"/>
          <p:nvPr>
            <p:ph idx="1" type="body"/>
          </p:nvPr>
        </p:nvSpPr>
        <p:spPr>
          <a:xfrm>
            <a:off x="311700" y="506600"/>
            <a:ext cx="8520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At TeMU we do...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 rotWithShape="1">
          <a:blip r:embed="rId7">
            <a:alphaModFix/>
          </a:blip>
          <a:srcRect b="13405" l="0" r="0" t="60158"/>
          <a:stretch/>
        </p:blipFill>
        <p:spPr>
          <a:xfrm>
            <a:off x="6707275" y="1137300"/>
            <a:ext cx="2166850" cy="48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0700" y="570938"/>
            <a:ext cx="856600" cy="12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57575" y="506600"/>
            <a:ext cx="382850" cy="2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9" name="Google Shape;499;p67"/>
          <p:cNvSpPr txBox="1"/>
          <p:nvPr/>
        </p:nvSpPr>
        <p:spPr>
          <a:xfrm>
            <a:off x="0" y="1026500"/>
            <a:ext cx="91440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http://temu.bsc.es/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antonio.miranda@bsc.es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Thanks to: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Jordi Armengol (jordi.armengol@bsc.es)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409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What we do in NLP</a:t>
            </a:r>
            <a:endParaRPr/>
          </a:p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650" y="124800"/>
            <a:ext cx="3943800" cy="48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712600" y="2160975"/>
            <a:ext cx="2093700" cy="4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1155CC"/>
                </a:solidFill>
              </a:rPr>
              <a:t>Entity extraction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3693"/>
            <a:ext cx="3825175" cy="478398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409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What we do in NLP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847" y="921700"/>
            <a:ext cx="5935575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409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What we do in NLP</a:t>
            </a:r>
            <a:endParaRPr/>
          </a:p>
        </p:txBody>
      </p:sp>
      <p:sp>
        <p:nvSpPr>
          <p:cNvPr id="112" name="Google Shape;112;p20"/>
          <p:cNvSpPr txBox="1"/>
          <p:nvPr/>
        </p:nvSpPr>
        <p:spPr>
          <a:xfrm>
            <a:off x="5618775" y="4591925"/>
            <a:ext cx="296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hlinkClick r:id="rId4"/>
              </a:rPr>
              <a:t>https://www.wordproject.org/bibles/parallel/d/chinese.htm</a:t>
            </a:r>
            <a:endParaRPr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523500" y="2159900"/>
            <a:ext cx="27138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1155CC"/>
                </a:solidFill>
              </a:rPr>
              <a:t>Machine translation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1"/>
          <p:cNvSpPr txBox="1"/>
          <p:nvPr/>
        </p:nvSpPr>
        <p:spPr>
          <a:xfrm>
            <a:off x="5137350" y="4553025"/>
            <a:ext cx="333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hlinkClick r:id="rId3"/>
              </a:rPr>
              <a:t>https://www.wordproject.org/bibles/parallel/d/chinese.htm</a:t>
            </a:r>
            <a:endParaRPr sz="800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1050" y="856725"/>
            <a:ext cx="5564549" cy="3620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409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What we do in NLP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